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Override PartName="/ppt/slides/slide11.xml" ContentType="application/vnd.openxmlformats-officedocument.presentationml.slide+xml"/>
  <Default Extension="xml" ContentType="application/xml"/>
  <Override PartName="/ppt/slides/slide9.xml" ContentType="application/vnd.openxmlformats-officedocument.presentationml.slide+xml"/>
  <Default Extension="jpeg" ContentType="image/jpeg"/>
  <Override PartName="/ppt/notesSlides/notesSlide3.xml" ContentType="application/vnd.openxmlformats-officedocument.presentationml.notesSlide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18.xml" ContentType="application/vnd.openxmlformats-officedocument.presentationml.slide+xml"/>
  <Override PartName="/ppt/slides/slide2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s/slide16.xml" ContentType="application/vnd.openxmlformats-officedocument.presentationml.slide+xml"/>
  <Override PartName="/ppt/slides/slide21.xml" ContentType="application/vnd.openxmlformats-officedocument.presentationml.slide+xml"/>
  <Override PartName="/ppt/theme/theme2.xml" ContentType="application/vnd.openxmlformats-officedocument.them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docProps/core.xml" ContentType="application/vnd.openxmlformats-package.core-properties+xml"/>
  <Override PartName="/ppt/slides/slide14.xml" ContentType="application/vnd.openxmlformats-officedocument.presentationml.slide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slides/slide12.xml" ContentType="application/vnd.openxmlformats-officedocument.presentationml.slide+xml"/>
  <Default Extension="bin" ContentType="application/vnd.openxmlformats-officedocument.presentationml.printerSettings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s/slide19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s/slide17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s/slide20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  <Override PartName="/ppt/slides/slide13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id="2147483720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6" r:id="rId13"/>
    <p:sldId id="268" r:id="rId14"/>
    <p:sldId id="269" r:id="rId15"/>
    <p:sldId id="271" r:id="rId16"/>
    <p:sldId id="274" r:id="rId17"/>
    <p:sldId id="270" r:id="rId18"/>
    <p:sldId id="273" r:id="rId19"/>
    <p:sldId id="272" r:id="rId20"/>
    <p:sldId id="278" r:id="rId21"/>
    <p:sldId id="275" r:id="rId22"/>
    <p:sldId id="276" r:id="rId23"/>
    <p:sldId id="277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showPr loop="1" showNarration="1">
    <p:kiosk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howOutlineIcons="0"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640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notesMaster" Target="notesMasters/notesMaster1.xml"/><Relationship Id="rId26" Type="http://schemas.openxmlformats.org/officeDocument/2006/relationships/printerSettings" Target="printerSettings/printerSettings1.bin"/><Relationship Id="rId27" Type="http://schemas.openxmlformats.org/officeDocument/2006/relationships/presProps" Target="presProps.xml"/><Relationship Id="rId28" Type="http://schemas.openxmlformats.org/officeDocument/2006/relationships/viewProps" Target="viewProps.xml"/><Relationship Id="rId29" Type="http://schemas.openxmlformats.org/officeDocument/2006/relationships/theme" Target="theme/theme1.xml"/><Relationship Id="rId3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CC44EC-64E2-4881-8AAC-B21287EEAD63}" type="datetimeFigureOut">
              <a:rPr lang="en-US" smtClean="0"/>
              <a:pPr/>
              <a:t>10/4/10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74BB8E-EF37-48F3-8379-15841A2C53A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Setting learning objectives to help me write</a:t>
            </a:r>
            <a:r>
              <a:rPr lang="en-US" baseline="0" dirty="0" smtClean="0"/>
              <a:t> my own objectives, can be changed to meet need etc if required.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74BB8E-EF37-48F3-8379-15841A2C53A0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Whole</a:t>
            </a:r>
            <a:r>
              <a:rPr lang="en-US" baseline="0" dirty="0" smtClean="0"/>
              <a:t> Group Discussion -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74BB8E-EF37-48F3-8379-15841A2C53A0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To help develop reasoning</a:t>
            </a:r>
            <a:r>
              <a:rPr lang="en-US" baseline="0" dirty="0" smtClean="0"/>
              <a:t> and comparing skills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74BB8E-EF37-48F3-8379-15841A2C53A0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preserve="1">
  <p:cSld name="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>
          <a:xfrm>
            <a:off x="-1574" y="0"/>
            <a:ext cx="9144000" cy="6858000"/>
            <a:chOff x="-1574" y="0"/>
            <a:chExt cx="9144000" cy="6858000"/>
          </a:xfrm>
        </p:grpSpPr>
        <p:pic>
          <p:nvPicPr>
            <p:cNvPr id="7" name="Rectangle 6"/>
            <p:cNvPicPr>
              <a:picLocks noChangeAspect="1"/>
            </p:cNvPicPr>
            <p:nvPr/>
          </p:nvPicPr>
          <p:blipFill>
            <a:blip r:embed="rId2">
              <a:duotone>
                <a:schemeClr val="accent1"/>
                <a:srgbClr val="FFFFFF"/>
              </a:duotone>
              <a:lum bright="-10000"/>
            </a:blip>
            <a:stretch>
              <a:fillRect/>
            </a:stretch>
          </p:blipFill>
          <p:spPr>
            <a:xfrm>
              <a:off x="-1574" y="381000"/>
              <a:ext cx="9144000" cy="609361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1" name="Rectangle 10"/>
            <p:cNvSpPr/>
            <p:nvPr userDrawn="1"/>
          </p:nvSpPr>
          <p:spPr>
            <a:xfrm>
              <a:off x="-1574" y="0"/>
              <a:ext cx="9144000" cy="304800"/>
            </a:xfrm>
            <a:prstGeom prst="rect">
              <a:avLst/>
            </a:prstGeom>
            <a:solidFill>
              <a:schemeClr val="bg2"/>
            </a:solidFill>
            <a:ln w="25400" cap="rnd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-1574" y="6553200"/>
              <a:ext cx="9144000" cy="304800"/>
            </a:xfrm>
            <a:prstGeom prst="rect">
              <a:avLst/>
            </a:prstGeom>
            <a:solidFill>
              <a:schemeClr val="bg2"/>
            </a:solidFill>
            <a:ln w="25400" cap="rnd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5" name="Straight Connector 14"/>
            <p:cNvCxnSpPr/>
            <p:nvPr/>
          </p:nvCxnSpPr>
          <p:spPr>
            <a:xfrm>
              <a:off x="-1574" y="381000"/>
              <a:ext cx="9144000" cy="1588"/>
            </a:xfrm>
            <a:prstGeom prst="line">
              <a:avLst/>
            </a:prstGeom>
            <a:ln w="38100" cap="flat" cmpd="sng" algn="ctr">
              <a:solidFill>
                <a:schemeClr val="accent1">
                  <a:shade val="75000"/>
                </a:schemeClr>
              </a:solidFill>
              <a:prstDash val="solid"/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-1574" y="6477000"/>
              <a:ext cx="9144000" cy="1588"/>
            </a:xfrm>
            <a:prstGeom prst="line">
              <a:avLst/>
            </a:prstGeom>
            <a:ln w="38100" cap="flat" cmpd="sng" algn="ctr">
              <a:solidFill>
                <a:schemeClr val="accent1">
                  <a:shade val="75000"/>
                </a:schemeClr>
              </a:solidFill>
              <a:prstDash val="solid"/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Shape 20"/>
          <p:cNvSpPr>
            <a:spLocks noGrp="1"/>
          </p:cNvSpPr>
          <p:nvPr>
            <p:ph type="title"/>
          </p:nvPr>
        </p:nvSpPr>
        <p:spPr>
          <a:xfrm>
            <a:off x="704850" y="4495800"/>
            <a:ext cx="7772400" cy="1362075"/>
          </a:xfrm>
          <a:prstGeom prst="rect">
            <a:avLst/>
          </a:prstGeom>
        </p:spPr>
        <p:txBody>
          <a:bodyPr anchor="t"/>
          <a:lstStyle>
            <a:lvl1pPr algn="ctr">
              <a:defRPr sz="4000" b="0" cap="none" baseline="0">
                <a:solidFill>
                  <a:schemeClr val="bg1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667000"/>
            <a:ext cx="6400800" cy="1752600"/>
          </a:xfrm>
        </p:spPr>
        <p:txBody>
          <a:bodyPr anchor="b" anchorCtr="0"/>
          <a:lstStyle>
            <a:lvl1pPr marL="0" indent="0" algn="ctr">
              <a:buNone/>
              <a:defRPr>
                <a:solidFill>
                  <a:schemeClr val="bg2"/>
                </a:solidFill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0" name="Action Button: Forward or Next 9">
            <a:hlinkClick r:id="" action="ppaction://hlinkshowjump?jump=nextslide" highlightClick="1"/>
          </p:cNvPr>
          <p:cNvSpPr/>
          <p:nvPr userDrawn="1"/>
        </p:nvSpPr>
        <p:spPr>
          <a:xfrm>
            <a:off x="8458200" y="6324600"/>
            <a:ext cx="685800" cy="5334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2E3E1-FCFB-467C-ADDA-B43FD3180E9D}" type="datetimeFigureOut">
              <a:rPr lang="en-US" smtClean="0"/>
              <a:pPr/>
              <a:t>10/4/10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F6800-326B-4D2C-A966-181E74058C6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secHead" preserve="1">
  <p:cSld name="Section Heade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8"/>
          <p:cNvGrpSpPr/>
          <p:nvPr/>
        </p:nvGrpSpPr>
        <p:grpSpPr>
          <a:xfrm>
            <a:off x="-1574" y="0"/>
            <a:ext cx="9145574" cy="6858000"/>
            <a:chOff x="-1574" y="0"/>
            <a:chExt cx="9145574" cy="6858000"/>
          </a:xfrm>
        </p:grpSpPr>
        <p:sp>
          <p:nvSpPr>
            <p:cNvPr id="18" name="Rectangle 17"/>
            <p:cNvSpPr/>
            <p:nvPr userDrawn="1"/>
          </p:nvSpPr>
          <p:spPr>
            <a:xfrm>
              <a:off x="0" y="381000"/>
              <a:ext cx="9144000" cy="6096000"/>
            </a:xfrm>
            <a:prstGeom prst="rect">
              <a:avLst/>
            </a:prstGeom>
            <a:gradFill>
              <a:gsLst>
                <a:gs pos="0">
                  <a:schemeClr val="accent1">
                    <a:tint val="40000"/>
                  </a:schemeClr>
                </a:gs>
                <a:gs pos="100000">
                  <a:schemeClr val="accent1">
                    <a:shade val="75000"/>
                  </a:schemeClr>
                </a:gs>
              </a:gsLst>
              <a:path path="circle">
                <a:fillToRect l="100000" t="100000" r="100000" b="100000"/>
              </a:path>
            </a:gradFill>
            <a:ln w="25400" cap="rnd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-1574" y="0"/>
              <a:ext cx="9144000" cy="304800"/>
            </a:xfrm>
            <a:prstGeom prst="rect">
              <a:avLst/>
            </a:prstGeom>
            <a:solidFill>
              <a:schemeClr val="bg2"/>
            </a:solidFill>
            <a:ln w="25400" cap="rnd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/>
            <p:cNvSpPr/>
            <p:nvPr userDrawn="1"/>
          </p:nvSpPr>
          <p:spPr>
            <a:xfrm>
              <a:off x="-1574" y="6553200"/>
              <a:ext cx="9144000" cy="304800"/>
            </a:xfrm>
            <a:prstGeom prst="rect">
              <a:avLst/>
            </a:prstGeom>
            <a:solidFill>
              <a:schemeClr val="bg2"/>
            </a:solidFill>
            <a:ln w="25400" cap="rnd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6" name="Straight Connector 15"/>
            <p:cNvCxnSpPr/>
            <p:nvPr/>
          </p:nvCxnSpPr>
          <p:spPr>
            <a:xfrm>
              <a:off x="-1574" y="381000"/>
              <a:ext cx="9144000" cy="1588"/>
            </a:xfrm>
            <a:prstGeom prst="line">
              <a:avLst/>
            </a:prstGeom>
            <a:ln w="38100" cap="flat" cmpd="sng" algn="ctr">
              <a:solidFill>
                <a:schemeClr val="accent1">
                  <a:shade val="75000"/>
                </a:schemeClr>
              </a:solidFill>
              <a:prstDash val="solid"/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-1574" y="6477000"/>
              <a:ext cx="9144000" cy="1588"/>
            </a:xfrm>
            <a:prstGeom prst="line">
              <a:avLst/>
            </a:prstGeom>
            <a:ln w="38100" cap="flat" cmpd="sng" algn="ctr">
              <a:solidFill>
                <a:schemeClr val="accent1">
                  <a:shade val="75000"/>
                </a:schemeClr>
              </a:solidFill>
              <a:prstDash val="solid"/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Shape 1"/>
          <p:cNvSpPr>
            <a:spLocks noGrp="1"/>
          </p:cNvSpPr>
          <p:nvPr>
            <p:ph type="title"/>
          </p:nvPr>
        </p:nvSpPr>
        <p:spPr>
          <a:xfrm>
            <a:off x="722313" y="4505325"/>
            <a:ext cx="7772400" cy="1362075"/>
          </a:xfrm>
          <a:prstGeom prst="rect">
            <a:avLst/>
          </a:prstGeom>
        </p:spPr>
        <p:txBody>
          <a:bodyPr anchor="t"/>
          <a:lstStyle>
            <a:lvl1pPr algn="ctr">
              <a:defRPr sz="4000" b="0" cap="none" baseline="0">
                <a:solidFill>
                  <a:schemeClr val="tx1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Action Button: Forward or Next 10">
            <a:hlinkClick r:id="" action="ppaction://hlinkshowjump?jump=nextslide" highlightClick="1"/>
          </p:cNvPr>
          <p:cNvSpPr/>
          <p:nvPr userDrawn="1"/>
        </p:nvSpPr>
        <p:spPr>
          <a:xfrm>
            <a:off x="8458200" y="6324600"/>
            <a:ext cx="685800" cy="5334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2E3E1-FCFB-467C-ADDA-B43FD3180E9D}" type="datetimeFigureOut">
              <a:rPr lang="en-US" smtClean="0"/>
              <a:pPr/>
              <a:t>10/4/10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F6800-326B-4D2C-A966-181E74058C6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2E3E1-FCFB-467C-ADDA-B43FD3180E9D}" type="datetimeFigureOut">
              <a:rPr lang="en-US" smtClean="0"/>
              <a:pPr/>
              <a:t>10/4/10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F6800-326B-4D2C-A966-181E74058C6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2E3E1-FCFB-467C-ADDA-B43FD3180E9D}" type="datetimeFigureOut">
              <a:rPr lang="en-US" smtClean="0"/>
              <a:pPr/>
              <a:t>10/4/10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F6800-326B-4D2C-A966-181E74058C6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2E3E1-FCFB-467C-ADDA-B43FD3180E9D}" type="datetimeFigureOut">
              <a:rPr lang="en-US" smtClean="0"/>
              <a:pPr/>
              <a:t>10/4/10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F6800-326B-4D2C-A966-181E74058C6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1"/>
            <a:ext cx="5111750" cy="4525963"/>
          </a:xfrm>
        </p:spPr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600201"/>
            <a:ext cx="3008313" cy="45259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2E3E1-FCFB-467C-ADDA-B43FD3180E9D}" type="datetimeFigureOut">
              <a:rPr lang="en-US" smtClean="0"/>
              <a:pPr/>
              <a:t>10/4/10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F6800-326B-4D2C-A966-181E74058C6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Rectang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2E3E1-FCFB-467C-ADDA-B43FD3180E9D}" type="datetimeFigureOut">
              <a:rPr lang="en-US" smtClean="0"/>
              <a:pPr/>
              <a:t>10/4/10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F6800-326B-4D2C-A966-181E74058C6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theme" Target="../theme/theme1.xml"/><Relationship Id="rId11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3"/>
          <p:cNvGrpSpPr/>
          <p:nvPr/>
        </p:nvGrpSpPr>
        <p:grpSpPr>
          <a:xfrm>
            <a:off x="0" y="0"/>
            <a:ext cx="9144000" cy="1506538"/>
            <a:chOff x="0" y="0"/>
            <a:chExt cx="9144000" cy="1506538"/>
          </a:xfrm>
        </p:grpSpPr>
        <p:pic>
          <p:nvPicPr>
            <p:cNvPr id="7" name="Rectangle 6"/>
            <p:cNvPicPr>
              <a:picLocks noChangeAspect="1"/>
            </p:cNvPicPr>
            <p:nvPr/>
          </p:nvPicPr>
          <p:blipFill>
            <a:blip r:embed="rId11">
              <a:duotone>
                <a:schemeClr val="accent1"/>
                <a:srgbClr val="FFFFFF"/>
              </a:duotone>
            </a:blip>
            <a:srcRect/>
            <a:stretch>
              <a:fillRect/>
            </a:stretch>
          </p:blipFill>
          <p:spPr>
            <a:xfrm>
              <a:off x="0" y="1"/>
              <a:ext cx="9144000" cy="141922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" name="Rectangle 9"/>
            <p:cNvSpPr/>
            <p:nvPr userDrawn="1"/>
          </p:nvSpPr>
          <p:spPr>
            <a:xfrm>
              <a:off x="0" y="0"/>
              <a:ext cx="9144000" cy="1447800"/>
            </a:xfrm>
            <a:prstGeom prst="rect">
              <a:avLst/>
            </a:prstGeom>
            <a:gradFill flip="none" rotWithShape="1">
              <a:gsLst>
                <a:gs pos="0">
                  <a:schemeClr val="accent1"/>
                </a:gs>
                <a:gs pos="49000">
                  <a:schemeClr val="accent1">
                    <a:tint val="20000"/>
                    <a:alpha val="0"/>
                  </a:schemeClr>
                </a:gs>
              </a:gsLst>
              <a:lin ang="0" scaled="1"/>
              <a:tileRect/>
            </a:gradFill>
            <a:ln w="25400" cap="rnd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8" name="Straight Connector 7"/>
            <p:cNvCxnSpPr/>
            <p:nvPr/>
          </p:nvCxnSpPr>
          <p:spPr>
            <a:xfrm>
              <a:off x="0" y="1428750"/>
              <a:ext cx="9144000" cy="1588"/>
            </a:xfrm>
            <a:prstGeom prst="line">
              <a:avLst/>
            </a:prstGeom>
            <a:ln w="38100" cap="flat" cmpd="sng" algn="ctr">
              <a:solidFill>
                <a:schemeClr val="accent1">
                  <a:shade val="75000"/>
                </a:schemeClr>
              </a:solidFill>
              <a:prstDash val="solid"/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0" y="1504950"/>
              <a:ext cx="9144000" cy="1588"/>
            </a:xfrm>
            <a:prstGeom prst="line">
              <a:avLst/>
            </a:prstGeom>
            <a:ln w="15875" cap="flat" cmpd="sng" algn="ctr">
              <a:solidFill>
                <a:schemeClr val="tx1"/>
              </a:solidFill>
              <a:prstDash val="solid"/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22E3E1-FCFB-467C-ADDA-B43FD3180E9D}" type="datetimeFigureOut">
              <a:rPr lang="en-US" smtClean="0"/>
              <a:pPr/>
              <a:t>10/4/10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F6800-326B-4D2C-A966-181E74058C6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65238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2" name="Action Button: Forward or Next 11">
            <a:hlinkClick r:id="" action="ppaction://hlinkshowjump?jump=nextslide" highlightClick="1"/>
          </p:cNvPr>
          <p:cNvSpPr/>
          <p:nvPr userDrawn="1"/>
        </p:nvSpPr>
        <p:spPr>
          <a:xfrm>
            <a:off x="8458200" y="6324600"/>
            <a:ext cx="685800" cy="5334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</p:sldLayoutIdLs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lang="en-US" sz="4000" b="0" i="0" u="none" strike="noStrike" kern="1200" cap="none" spc="0" normalizeH="0" baseline="0" noProof="0" smtClean="0">
          <a:ln>
            <a:noFill/>
          </a:ln>
          <a:solidFill>
            <a:schemeClr val="bg1"/>
          </a:solidFill>
          <a:effectLst>
            <a:outerShdw blurRad="50800" dist="50800" dir="2700000" algn="tl" rotWithShape="0">
              <a:srgbClr val="000000">
                <a:alpha val="43137"/>
              </a:srgbClr>
            </a:outerShdw>
          </a:effectLst>
          <a:uLnTx/>
          <a:uFillTx/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spcAft>
          <a:spcPts val="400"/>
        </a:spcAft>
        <a:buFont typeface="Arial"/>
        <a:buChar char="•"/>
        <a:defRPr sz="2800" kern="1200">
          <a:solidFill>
            <a:schemeClr val="tx1"/>
          </a:solidFill>
          <a:effectLst>
            <a:outerShdw blurRad="50800" dist="50800" dir="2700000" algn="tl" rotWithShape="0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Font typeface="Arial"/>
        <a:buChar char="–"/>
        <a:defRPr sz="2400" kern="1200">
          <a:solidFill>
            <a:schemeClr val="tx1"/>
          </a:solidFill>
          <a:effectLst>
            <a:outerShdw blurRad="50800" dist="50800" dir="2700000" algn="tl" rotWithShape="0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effectLst>
            <a:outerShdw blurRad="50800" dist="50800" dir="2700000" algn="tl" rotWithShape="0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Font typeface="Arial"/>
        <a:buChar char="–"/>
        <a:defRPr sz="1800" kern="1200">
          <a:solidFill>
            <a:schemeClr val="tx1"/>
          </a:solidFill>
          <a:effectLst>
            <a:outerShdw blurRad="50800" dist="50800" dir="2700000" algn="tl" rotWithShape="0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Font typeface="Arial"/>
        <a:buChar char="»"/>
        <a:defRPr sz="1800" kern="1200">
          <a:solidFill>
            <a:schemeClr val="tx1"/>
          </a:solidFill>
          <a:effectLst>
            <a:outerShdw blurRad="50800" dist="50800" dir="2700000" algn="tl" rotWithShape="0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3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Starters and </a:t>
            </a:r>
            <a:r>
              <a:rPr lang="en-US" dirty="0" err="1" smtClean="0">
                <a:solidFill>
                  <a:schemeClr val="bg1"/>
                </a:solidFill>
              </a:rPr>
              <a:t>Plenaries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685800"/>
          </a:xfrm>
        </p:spPr>
        <p:txBody>
          <a:bodyPr/>
          <a:lstStyle/>
          <a:p>
            <a:pPr algn="ctr">
              <a:buNone/>
            </a:pPr>
            <a:r>
              <a:rPr lang="en-US" dirty="0" smtClean="0"/>
              <a:t>Draw a grid like below and fill in with…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mtClean="0"/>
              <a:t>KeyWord Bingo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524000" y="2590800"/>
          <a:ext cx="6019800" cy="28651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06600"/>
                <a:gridCol w="2006600"/>
                <a:gridCol w="2006600"/>
              </a:tblGrid>
              <a:tr h="955040">
                <a:tc>
                  <a:txBody>
                    <a:bodyPr/>
                    <a:lstStyle/>
                    <a:p>
                      <a:endParaRPr lang="en-US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</a:tr>
              <a:tr h="955040">
                <a:tc>
                  <a:txBody>
                    <a:bodyPr/>
                    <a:lstStyle/>
                    <a:p>
                      <a:endParaRPr lang="en-US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</a:tr>
              <a:tr h="955040">
                <a:tc>
                  <a:txBody>
                    <a:bodyPr/>
                    <a:lstStyle/>
                    <a:p>
                      <a:endParaRPr lang="en-US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914400" y="3124200"/>
          <a:ext cx="7239000" cy="2269066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2413000"/>
                <a:gridCol w="2413000"/>
                <a:gridCol w="2413000"/>
              </a:tblGrid>
              <a:tr h="113453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1134533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  <p:sp>
        <p:nvSpPr>
          <p:cNvPr id="8" name="Content Placeholder 1"/>
          <p:cNvSpPr txBox="1">
            <a:spLocks/>
          </p:cNvSpPr>
          <p:nvPr/>
        </p:nvSpPr>
        <p:spPr>
          <a:xfrm>
            <a:off x="457200" y="5943600"/>
            <a:ext cx="8229600" cy="6858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2800" dirty="0" smtClean="0"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6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different places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you would find a database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50800" dist="50800" dir="2700000" algn="tl" rotWithShape="0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2819400"/>
          </a:xfrm>
        </p:spPr>
        <p:txBody>
          <a:bodyPr/>
          <a:lstStyle/>
          <a:p>
            <a:pPr algn="ctr">
              <a:buNone/>
            </a:pPr>
            <a:r>
              <a:rPr lang="en-US" dirty="0" smtClean="0"/>
              <a:t>Bank</a:t>
            </a:r>
          </a:p>
          <a:p>
            <a:pPr algn="ctr">
              <a:buNone/>
            </a:pPr>
            <a:r>
              <a:rPr lang="en-US" dirty="0" smtClean="0"/>
              <a:t>School</a:t>
            </a:r>
          </a:p>
          <a:p>
            <a:pPr algn="ctr">
              <a:buNone/>
            </a:pPr>
            <a:r>
              <a:rPr lang="en-US" dirty="0" smtClean="0"/>
              <a:t>Doctor/Ambulance</a:t>
            </a:r>
          </a:p>
          <a:p>
            <a:pPr algn="ctr">
              <a:buNone/>
            </a:pPr>
            <a:r>
              <a:rPr lang="en-US" dirty="0" smtClean="0"/>
              <a:t>Police</a:t>
            </a:r>
          </a:p>
          <a:p>
            <a:pPr algn="ctr">
              <a:buNone/>
            </a:pPr>
            <a:r>
              <a:rPr lang="en-US" dirty="0" smtClean="0"/>
              <a:t>Airports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3047999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dirty="0" smtClean="0"/>
              <a:t>Supermarkets</a:t>
            </a:r>
          </a:p>
          <a:p>
            <a:pPr algn="ctr">
              <a:buNone/>
            </a:pPr>
            <a:r>
              <a:rPr lang="en-US" dirty="0" smtClean="0"/>
              <a:t>Library</a:t>
            </a:r>
          </a:p>
          <a:p>
            <a:pPr algn="ctr">
              <a:buNone/>
            </a:pPr>
            <a:r>
              <a:rPr lang="en-US" dirty="0" smtClean="0"/>
              <a:t>Accountants</a:t>
            </a:r>
          </a:p>
          <a:p>
            <a:pPr algn="ctr">
              <a:buNone/>
            </a:pPr>
            <a:r>
              <a:rPr lang="en-US" dirty="0" smtClean="0"/>
              <a:t>Government</a:t>
            </a:r>
          </a:p>
          <a:p>
            <a:pPr algn="ctr">
              <a:buNone/>
            </a:pPr>
            <a:r>
              <a:rPr lang="en-US" dirty="0" smtClean="0"/>
              <a:t>Telemarketers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mtClean="0"/>
              <a:t>Places you find a database</a:t>
            </a:r>
            <a:endParaRPr lang="en-US" dirty="0"/>
          </a:p>
        </p:txBody>
      </p:sp>
      <p:sp>
        <p:nvSpPr>
          <p:cNvPr id="7" name="Rounded Rectangle 6"/>
          <p:cNvSpPr/>
          <p:nvPr/>
        </p:nvSpPr>
        <p:spPr>
          <a:xfrm>
            <a:off x="457200" y="4724400"/>
            <a:ext cx="7772400" cy="1981200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Could be used to have students put in different key words from a list and you give them the definitions (to check understanding)</a:t>
            </a:r>
          </a:p>
          <a:p>
            <a:endParaRPr lang="en-US" dirty="0" smtClean="0"/>
          </a:p>
          <a:p>
            <a:r>
              <a:rPr lang="en-US" dirty="0" smtClean="0"/>
              <a:t>Could also potentially be used as a plenary</a:t>
            </a:r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mtClean="0"/>
              <a:t>KeyWord/Topic Bingo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mtClean="0">
                <a:solidFill>
                  <a:schemeClr val="bg1"/>
                </a:solidFill>
              </a:rPr>
              <a:t>Plenaries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09800" y="381000"/>
            <a:ext cx="4791075" cy="4267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438400"/>
          </a:xfrm>
        </p:spPr>
        <p:txBody>
          <a:bodyPr/>
          <a:lstStyle/>
          <a:p>
            <a:r>
              <a:rPr lang="en-US" dirty="0" smtClean="0"/>
              <a:t>Don’t want to ruin the students focus on the current task (especially in KS4)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Run out of time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mtClean="0"/>
              <a:t>The Problems/Excuses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85800" y="4419600"/>
            <a:ext cx="78486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u="sng" dirty="0" smtClean="0"/>
              <a:t>The Actual Role Of </a:t>
            </a:r>
            <a:r>
              <a:rPr lang="en-US" sz="2800" u="sng" dirty="0" err="1" smtClean="0"/>
              <a:t>Plenaries</a:t>
            </a:r>
            <a:endParaRPr lang="en-US" sz="2800" u="sng" dirty="0" smtClean="0"/>
          </a:p>
          <a:p>
            <a:pPr algn="ctr"/>
            <a:r>
              <a:rPr lang="en-US" sz="2800" dirty="0" smtClean="0"/>
              <a:t>To check if students have met the learning objectives/success criteria of the lesson</a:t>
            </a:r>
          </a:p>
          <a:p>
            <a:pPr algn="ctr"/>
            <a:endParaRPr lang="en-US" sz="2800" dirty="0"/>
          </a:p>
          <a:p>
            <a:pPr algn="ctr"/>
            <a:r>
              <a:rPr lang="en-US" sz="2800" dirty="0" smtClean="0"/>
              <a:t>To help you plan the next lesson’s learning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mtClean="0">
                <a:solidFill>
                  <a:schemeClr val="bg1"/>
                </a:solidFill>
              </a:rPr>
              <a:t>Some Examples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One minute to say as much about how to do something </a:t>
            </a:r>
          </a:p>
          <a:p>
            <a:endParaRPr lang="en-US" dirty="0" smtClean="0"/>
          </a:p>
          <a:p>
            <a:r>
              <a:rPr lang="en-US" dirty="0" smtClean="0"/>
              <a:t>If you repeat, pause or make a mistake it moves to the next person</a:t>
            </a:r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e.g. How to animate a picture in </a:t>
            </a:r>
            <a:r>
              <a:rPr lang="en-US" dirty="0" err="1" smtClean="0"/>
              <a:t>powerpoint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mtClean="0"/>
              <a:t>Just a Minute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mtClean="0"/>
              <a:t>The Door Queue</a:t>
            </a:r>
            <a:endParaRPr lang="en-US" dirty="0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/>
          <a:srcRect r="1272" b="22823"/>
          <a:stretch>
            <a:fillRect/>
          </a:stretch>
        </p:blipFill>
        <p:spPr bwMode="auto">
          <a:xfrm>
            <a:off x="5867400" y="1905000"/>
            <a:ext cx="30480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381000" y="1828800"/>
            <a:ext cx="52578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Its Question Time.</a:t>
            </a:r>
          </a:p>
          <a:p>
            <a:endParaRPr lang="en-US" sz="2800" dirty="0"/>
          </a:p>
          <a:p>
            <a:r>
              <a:rPr lang="en-US" sz="2800" dirty="0" smtClean="0"/>
              <a:t>I will ask a question and if you get it right, you get to pack up and line up at the door</a:t>
            </a:r>
          </a:p>
          <a:p>
            <a:endParaRPr lang="en-US" sz="2800" dirty="0"/>
          </a:p>
          <a:p>
            <a:r>
              <a:rPr lang="en-US" sz="2800" dirty="0" smtClean="0"/>
              <a:t>Get it wrong and you will need to sit down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Have students assess the work of the student next to them</a:t>
            </a:r>
          </a:p>
          <a:p>
            <a:endParaRPr lang="en-US" dirty="0" smtClean="0"/>
          </a:p>
          <a:p>
            <a:r>
              <a:rPr lang="en-US" dirty="0" smtClean="0"/>
              <a:t>Get them to suggest two good things and one thing that they would like to improve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mtClean="0"/>
              <a:t>Peer/Self Assessment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In Word (or on paper/books) write down:</a:t>
            </a:r>
          </a:p>
          <a:p>
            <a:endParaRPr lang="en-US" dirty="0" smtClean="0"/>
          </a:p>
          <a:p>
            <a:pPr>
              <a:buNone/>
            </a:pPr>
            <a:r>
              <a:rPr lang="en-US" u="sng" dirty="0" smtClean="0"/>
              <a:t>What</a:t>
            </a:r>
            <a:r>
              <a:rPr lang="en-US" dirty="0" smtClean="0"/>
              <a:t> you have learned</a:t>
            </a:r>
          </a:p>
          <a:p>
            <a:pPr>
              <a:buNone/>
            </a:pPr>
            <a:r>
              <a:rPr lang="en-US" u="sng" dirty="0" smtClean="0"/>
              <a:t>Where</a:t>
            </a:r>
            <a:r>
              <a:rPr lang="en-US" dirty="0" smtClean="0"/>
              <a:t> you could use the skills from this lesson in other subjects</a:t>
            </a:r>
          </a:p>
          <a:p>
            <a:pPr>
              <a:buNone/>
            </a:pPr>
            <a:r>
              <a:rPr lang="en-US" u="sng" dirty="0" smtClean="0"/>
              <a:t>How</a:t>
            </a:r>
            <a:r>
              <a:rPr lang="en-US" dirty="0" smtClean="0"/>
              <a:t> you would improve your skills from this lesson</a:t>
            </a:r>
          </a:p>
          <a:p>
            <a:pPr>
              <a:buNone/>
            </a:pPr>
            <a:r>
              <a:rPr lang="en-US" u="sng" dirty="0" smtClean="0"/>
              <a:t>When</a:t>
            </a:r>
            <a:r>
              <a:rPr lang="en-US" dirty="0" smtClean="0"/>
              <a:t> you will review your learning from this lesson</a:t>
            </a:r>
          </a:p>
          <a:p>
            <a:pPr algn="just">
              <a:buNone/>
            </a:pPr>
            <a:r>
              <a:rPr lang="en-US" u="sng" dirty="0" smtClean="0">
                <a:effectLst/>
              </a:rPr>
              <a:t>Why</a:t>
            </a:r>
            <a:r>
              <a:rPr lang="en-US" dirty="0" smtClean="0">
                <a:effectLst/>
              </a:rPr>
              <a:t> you think this learning is important</a:t>
            </a:r>
            <a:endParaRPr lang="en-US" u="sng" dirty="0" smtClean="0">
              <a:effectLst/>
            </a:endParaRPr>
          </a:p>
          <a:p>
            <a:endParaRPr lang="en-US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mtClean="0"/>
              <a:t>4W's and a H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 be able to identify what makes a good starter</a:t>
            </a:r>
          </a:p>
          <a:p>
            <a:r>
              <a:rPr lang="en-US" dirty="0" smtClean="0"/>
              <a:t>To be able to develop successful starters to use in lessons</a:t>
            </a:r>
          </a:p>
          <a:p>
            <a:r>
              <a:rPr lang="en-US" dirty="0" smtClean="0"/>
              <a:t>To be able to understand the role of </a:t>
            </a:r>
            <a:r>
              <a:rPr lang="en-US" dirty="0" err="1" smtClean="0"/>
              <a:t>plenaries</a:t>
            </a:r>
            <a:r>
              <a:rPr lang="en-US" dirty="0" smtClean="0"/>
              <a:t> in lessons</a:t>
            </a:r>
          </a:p>
          <a:p>
            <a:r>
              <a:rPr lang="en-US" dirty="0" smtClean="0"/>
              <a:t>To be able to identify successful strategies to assess progress made by students in lessons.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mtClean="0">
                <a:solidFill>
                  <a:schemeClr val="bg1"/>
                </a:solidFill>
              </a:rPr>
              <a:t>Learning Objectives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mtClean="0"/>
              <a:t>Dingbats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676399"/>
            <a:ext cx="5029200" cy="3982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94722" y="1828800"/>
            <a:ext cx="3849278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1371600" y="5867400"/>
            <a:ext cx="281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Time For School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324600" y="5029200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Brainstorm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6172200" y="4953000"/>
            <a:ext cx="2362200" cy="60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219200" y="5791200"/>
            <a:ext cx="2362200" cy="60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mtClean="0"/>
              <a:t>Some Final Ideas and Remarks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Starter Generator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The Plenary Producer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http://pgce2010ict.wikispaces.com/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mtClean="0"/>
              <a:t>GoogleDocs/WikiSpaces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Students enjoyed making their own starters</a:t>
            </a:r>
          </a:p>
          <a:p>
            <a:endParaRPr lang="en-US" dirty="0" smtClean="0"/>
          </a:p>
          <a:p>
            <a:r>
              <a:rPr lang="en-US" dirty="0" smtClean="0"/>
              <a:t>Keep it simple</a:t>
            </a:r>
          </a:p>
          <a:p>
            <a:endParaRPr lang="en-US" dirty="0" smtClean="0"/>
          </a:p>
          <a:p>
            <a:r>
              <a:rPr lang="en-US" dirty="0" smtClean="0"/>
              <a:t>Don’t use the same thing over and over (its like death by worksheet)</a:t>
            </a:r>
          </a:p>
          <a:p>
            <a:endParaRPr lang="en-US" dirty="0" smtClean="0"/>
          </a:p>
          <a:p>
            <a:r>
              <a:rPr lang="en-US" dirty="0" smtClean="0"/>
              <a:t>Find what the group like and rotate it. </a:t>
            </a:r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mtClean="0"/>
              <a:t>Final Thoughts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solidFill>
            <a:schemeClr val="tx1"/>
          </a:solidFill>
        </p:spPr>
        <p:txBody>
          <a:bodyPr/>
          <a:lstStyle/>
          <a:p>
            <a:pPr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smtClean="0">
                <a:solidFill>
                  <a:schemeClr val="bg1"/>
                </a:solidFill>
              </a:rPr>
              <a:t>What makes a successful starter?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Should last no more than 10minutes (5minutes if lesson is less than an hour)</a:t>
            </a:r>
          </a:p>
          <a:p>
            <a:r>
              <a:rPr lang="en-US" dirty="0" smtClean="0"/>
              <a:t>Should do one of the following:</a:t>
            </a:r>
          </a:p>
          <a:p>
            <a:pPr lvl="1"/>
            <a:r>
              <a:rPr lang="en-US" dirty="0" smtClean="0"/>
              <a:t>Prepare students for the new skills/techniques</a:t>
            </a:r>
          </a:p>
          <a:p>
            <a:pPr lvl="1"/>
            <a:r>
              <a:rPr lang="en-US" dirty="0" smtClean="0"/>
              <a:t>Refresh students on previous learning</a:t>
            </a:r>
          </a:p>
          <a:p>
            <a:pPr lvl="1"/>
            <a:r>
              <a:rPr lang="en-US" dirty="0" smtClean="0"/>
              <a:t>Help calm/excite students for your lesson</a:t>
            </a:r>
          </a:p>
          <a:p>
            <a:pPr lvl="1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mtClean="0"/>
              <a:t>Starters - Overview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mtClean="0">
                <a:solidFill>
                  <a:schemeClr val="bg1"/>
                </a:solidFill>
              </a:rPr>
              <a:t>A Few Examples</a:t>
            </a:r>
            <a:r>
              <a:rPr lang="en-US" dirty="0" smtClean="0">
                <a:solidFill>
                  <a:schemeClr val="bg1"/>
                </a:solidFill>
              </a:rPr>
              <a:t>…</a:t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smtClean="0">
                <a:solidFill>
                  <a:schemeClr val="bg1"/>
                </a:solidFill>
              </a:rPr>
              <a:t>The Ones That Worked For Me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1072519">
            <a:off x="-367209" y="380786"/>
            <a:ext cx="5257800" cy="35760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504325">
            <a:off x="5064528" y="595664"/>
            <a:ext cx="4191000" cy="2876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smtClean="0"/>
              <a:t>Who Would Win? </a:t>
            </a:r>
            <a:r>
              <a:rPr lang="en-US" dirty="0" smtClean="0"/>
              <a:t>A</a:t>
            </a:r>
            <a:r>
              <a:rPr smtClean="0"/>
              <a:t>nd Why?</a:t>
            </a:r>
            <a:endParaRPr lang="en-US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1905000"/>
            <a:ext cx="3107829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24400" y="1905000"/>
            <a:ext cx="4187997" cy="409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TextBox 11"/>
          <p:cNvSpPr txBox="1"/>
          <p:nvPr/>
        </p:nvSpPr>
        <p:spPr>
          <a:xfrm>
            <a:off x="762000" y="6172200"/>
            <a:ext cx="792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Idea on your post it note – stick it to the board when done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Can be used to help students compare and contrast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What/Who would win?</a:t>
            </a:r>
          </a:p>
          <a:p>
            <a:pPr lvl="1"/>
            <a:r>
              <a:rPr lang="en-US" dirty="0" smtClean="0"/>
              <a:t>Could compare two pieces of work</a:t>
            </a:r>
          </a:p>
          <a:p>
            <a:pPr lvl="1">
              <a:buNone/>
            </a:pPr>
            <a:endParaRPr lang="en-US" dirty="0" smtClean="0"/>
          </a:p>
          <a:p>
            <a:pPr lvl="1"/>
            <a:r>
              <a:rPr lang="en-US" dirty="0" smtClean="0"/>
              <a:t>Different techniques for software</a:t>
            </a:r>
          </a:p>
          <a:p>
            <a:pPr lvl="1">
              <a:buNone/>
            </a:pP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mtClean="0"/>
              <a:t>Who Would Win</a:t>
            </a:r>
            <a:r>
              <a:rPr lang="en-US" dirty="0" smtClean="0"/>
              <a:t>…The Link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mtClean="0"/>
              <a:t>Battleships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76400" y="1320800"/>
            <a:ext cx="5486400" cy="553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2667000" y="2438400"/>
            <a:ext cx="381000" cy="3048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667000" y="2057400"/>
            <a:ext cx="381000" cy="3048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724400" y="5791200"/>
            <a:ext cx="381000" cy="3048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105400" y="5791200"/>
            <a:ext cx="381000" cy="3048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5334000" y="5791200"/>
            <a:ext cx="381000" cy="3048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057400" y="6096000"/>
            <a:ext cx="381000" cy="3048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057400" y="5715000"/>
            <a:ext cx="381000" cy="3048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3657600" y="2743200"/>
            <a:ext cx="381000" cy="3048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3657600" y="3048000"/>
            <a:ext cx="381000" cy="3048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038600" y="4114800"/>
            <a:ext cx="381000" cy="3048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4038600" y="3733800"/>
            <a:ext cx="381000" cy="3048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4038600" y="3429000"/>
            <a:ext cx="381000" cy="3048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5715000" y="5791200"/>
            <a:ext cx="381000" cy="3048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5715000" y="5486400"/>
            <a:ext cx="381000" cy="3048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6400800" y="2057400"/>
            <a:ext cx="381000" cy="3048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6096000" y="2057400"/>
            <a:ext cx="381000" cy="3048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5715000" y="2057400"/>
            <a:ext cx="381000" cy="3048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5410200" y="2057400"/>
            <a:ext cx="381000" cy="3048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5410200" y="4114800"/>
            <a:ext cx="381000" cy="3048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5410200" y="3733800"/>
            <a:ext cx="381000" cy="3048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5410200" y="3429000"/>
            <a:ext cx="381000" cy="3048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5410200" y="3124200"/>
            <a:ext cx="381000" cy="3048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5410200" y="2743200"/>
            <a:ext cx="381000" cy="3048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3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1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4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4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1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5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1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6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1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6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1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7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1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7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1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8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1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9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1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9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1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10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1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10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1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114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1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120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1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126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1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13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1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138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Can be done as a whole class or paired activity</a:t>
            </a:r>
          </a:p>
          <a:p>
            <a:endParaRPr lang="en-US" dirty="0" smtClean="0"/>
          </a:p>
          <a:p>
            <a:r>
              <a:rPr lang="en-US" dirty="0" smtClean="0"/>
              <a:t>Paired</a:t>
            </a:r>
          </a:p>
          <a:p>
            <a:pPr lvl="1"/>
            <a:r>
              <a:rPr lang="en-US" dirty="0" smtClean="0"/>
              <a:t>Provide each player with a grid sheet and let them have a game of the classic board game</a:t>
            </a:r>
          </a:p>
          <a:p>
            <a:r>
              <a:rPr lang="en-US" dirty="0" smtClean="0"/>
              <a:t>Whole Class</a:t>
            </a:r>
          </a:p>
          <a:p>
            <a:pPr lvl="1"/>
            <a:r>
              <a:rPr lang="en-US" dirty="0" smtClean="0"/>
              <a:t>Class competes against teacher. If class sinks more ships than teacher could give a prize</a:t>
            </a:r>
          </a:p>
          <a:p>
            <a:pPr lvl="1">
              <a:buNone/>
            </a:pPr>
            <a:endParaRPr lang="en-US" dirty="0" smtClean="0"/>
          </a:p>
          <a:p>
            <a:r>
              <a:rPr lang="en-US" dirty="0" smtClean="0"/>
              <a:t>Main role is to teach students about cell references for spreadsheets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mtClean="0"/>
              <a:t>Battleships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2S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21873A"/>
      </a:hlink>
      <a:folHlink>
        <a:srgbClr val="717E00"/>
      </a:folHlink>
    </a:clrScheme>
    <a:fontScheme name="School Presentation">
      <a:majorFont>
        <a:latin typeface="Bookman Old Style"/>
        <a:ea typeface=""/>
        <a:cs typeface=""/>
      </a:majorFont>
      <a:minorFont>
        <a:latin typeface="Segoe Condense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B2S</Template>
  <TotalTime>89</TotalTime>
  <Words>619</Words>
  <Application>Microsoft Office PowerPoint</Application>
  <PresentationFormat>On-screen Show (4:3)</PresentationFormat>
  <Paragraphs>110</Paragraphs>
  <Slides>23</Slides>
  <Notes>3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B2S</vt:lpstr>
      <vt:lpstr>Starters and Plenaries</vt:lpstr>
      <vt:lpstr>Learning Objectives</vt:lpstr>
      <vt:lpstr>What makes a successful starter?</vt:lpstr>
      <vt:lpstr>Starters - Overview</vt:lpstr>
      <vt:lpstr>A Few Examples… The Ones That Worked For Me</vt:lpstr>
      <vt:lpstr>Who Would Win? And Why?</vt:lpstr>
      <vt:lpstr>Who Would Win…The Link</vt:lpstr>
      <vt:lpstr>Battleships</vt:lpstr>
      <vt:lpstr>Battleships</vt:lpstr>
      <vt:lpstr>KeyWord Bingo</vt:lpstr>
      <vt:lpstr>Places you find a database</vt:lpstr>
      <vt:lpstr>KeyWord/Topic Bingo</vt:lpstr>
      <vt:lpstr>Plenaries</vt:lpstr>
      <vt:lpstr>The Problems/Excuses</vt:lpstr>
      <vt:lpstr>Some Examples</vt:lpstr>
      <vt:lpstr>Just a Minute</vt:lpstr>
      <vt:lpstr>The Door Queue</vt:lpstr>
      <vt:lpstr>Peer/Self Assessment</vt:lpstr>
      <vt:lpstr>4W's and a H</vt:lpstr>
      <vt:lpstr>Dingbats</vt:lpstr>
      <vt:lpstr>Some Final Ideas and Remarks</vt:lpstr>
      <vt:lpstr>GoogleDocs/WikiSpaces</vt:lpstr>
      <vt:lpstr>Final Thoughts</vt:lpstr>
    </vt:vector>
  </TitlesOfParts>
  <Company/>
  <LinksUpToDate>false</LinksUpToDate>
  <SharedDoc>false</SharedDoc>
  <HyperlinksChanged>false</HyperlinksChanged>
  <AppVersion>12.0256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Starters and Plenaries</dc:title>
  <dc:creator>Chris Goff</dc:creator>
  <cp:lastModifiedBy>Chris Goff</cp:lastModifiedBy>
  <cp:revision>10</cp:revision>
  <dcterms:created xsi:type="dcterms:W3CDTF">2010-10-04T07:13:13Z</dcterms:created>
  <dcterms:modified xsi:type="dcterms:W3CDTF">2010-10-04T07:14:56Z</dcterms:modified>
</cp:coreProperties>
</file>